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9.jpeg" ContentType="image/jpeg"/>
  <Override PartName="/ppt/media/image12.jpeg" ContentType="image/jpeg"/>
  <Override PartName="/ppt/media/image16.jpeg" ContentType="image/jpeg"/>
  <Override PartName="/ppt/media/image15.jpeg" ContentType="image/jpeg"/>
  <Override PartName="/ppt/media/image14.png" ContentType="image/pn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13.png" ContentType="image/png"/>
  <Override PartName="/ppt/media/image8.jpeg" ContentType="image/jpeg"/>
  <Override PartName="/ppt/media/image11.jpeg" ContentType="image/jpeg"/>
  <Override PartName="/ppt/media/image10.jpeg" ContentType="image/jpeg"/>
  <Override PartName="/ppt/media/image7.jpeg" ContentType="image/jpeg"/>
  <Override PartName="/ppt/slides/_rels/slide2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Slides/_rels/notesSlide16.xml.rels" ContentType="application/vnd.openxmlformats-package.relationships+xml"/>
  <Override PartName="/ppt/notesSlides/notesSlide1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1800" strike="noStrike" u="none">
                <a:solidFill>
                  <a:schemeClr val="dk1"/>
                </a:solidFill>
                <a:uFillTx/>
                <a:latin typeface="Calibri"/>
              </a:rPr>
              <a:t>Click to move the slide</a:t>
            </a:r>
            <a:endParaRPr b="0" lang="it-IT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1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34842C5E-C060-48B8-8EF9-018E9706E456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it-IT" sz="2000" strike="noStrike" u="none">
                <a:solidFill>
                  <a:srgbClr val="000000"/>
                </a:solidFill>
                <a:uFillTx/>
                <a:latin typeface="Arial"/>
              </a:rPr>
              <a:t>L’azio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8CABFB3-FFED-447F-8BFF-BA31224ADF7B}" type="slidenum">
              <a:rPr b="0" lang="it-IT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9D7BA1F-99D2-4C4A-8EC4-C1B106513AD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CF01A694-6DAF-41F3-8CCC-D3151CAA32A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7D1D73E4-60A1-4B7B-A7AF-8FA4EAA506D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A714C23-B572-4FE1-8E4A-9851B8D8644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904EF8D-6B54-499F-8E5B-F21495B8BDB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C759E49-A0CD-44C6-A5B3-1DFFEADABD8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41234E4-CE1C-4E1B-B561-A99922E5FA9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2F1AF1F-F179-4D6C-9BBB-F063BBF9A7B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D3D4632A-0791-4B12-B751-65FDE87AD42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94212706-6C86-438F-BDA0-392B43339B0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0A2420A-9964-45A1-B5A6-1A0B07F0D33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uFillTx/>
                <a:latin typeface="Calibri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8A85FCA-1059-4C9A-9D2F-BD8AAD50E67F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uFillTx/>
                <a:latin typeface="Calibri"/>
              </a:rPr>
              <a:t>Click to edit the outline text format</a:t>
            </a:r>
            <a:endParaRPr b="0" lang="it-IT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400" strike="noStrike" u="none">
                <a:solidFill>
                  <a:schemeClr val="dk1"/>
                </a:solidFill>
                <a:uFillTx/>
                <a:latin typeface="Calibri"/>
              </a:rPr>
              <a:t>Second Outline Level</a:t>
            </a:r>
            <a:endParaRPr b="0" lang="it-IT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trike="noStrike" u="none">
                <a:solidFill>
                  <a:schemeClr val="dk1"/>
                </a:solidFill>
                <a:uFillTx/>
                <a:latin typeface="Calibri"/>
              </a:rPr>
              <a:t>Third Outline Level</a:t>
            </a:r>
            <a:endParaRPr b="0" lang="it-IT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trike="noStrike" u="none">
                <a:solidFill>
                  <a:schemeClr val="dk1"/>
                </a:solidFill>
                <a:uFillTx/>
                <a:latin typeface="Calibri"/>
              </a:rPr>
              <a:t>Fourth Outline Level</a:t>
            </a:r>
            <a:endParaRPr b="0" lang="it-IT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trike="noStrike" u="none">
                <a:solidFill>
                  <a:schemeClr val="dk1"/>
                </a:solidFill>
                <a:uFillTx/>
                <a:latin typeface="Calibri"/>
              </a:rPr>
              <a:t>Fifth Outline Level</a:t>
            </a:r>
            <a:endParaRPr b="0" lang="it-IT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trike="noStrike" u="none">
                <a:solidFill>
                  <a:schemeClr val="dk1"/>
                </a:solidFill>
                <a:uFillTx/>
                <a:latin typeface="Calibri"/>
              </a:rPr>
              <a:t>Sixth Outline Level</a:t>
            </a:r>
            <a:endParaRPr b="0" lang="it-IT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trike="noStrike" u="none">
                <a:solidFill>
                  <a:schemeClr val="dk1"/>
                </a:solidFill>
                <a:uFillTx/>
                <a:latin typeface="Calibri"/>
              </a:rPr>
              <a:t>Seventh Outline Level</a:t>
            </a:r>
            <a:endParaRPr b="0" lang="it-IT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it-IT" sz="2000" strike="noStrike" u="none">
                <a:solidFill>
                  <a:schemeClr val="dk1"/>
                </a:solidFill>
                <a:uFillTx/>
                <a:latin typeface="Calibri"/>
              </a:rPr>
              <a:t>Fare clic per modificare lo stile del titolo</a:t>
            </a:r>
            <a:endParaRPr b="0" lang="it-IT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trike="noStrike" u="none">
                <a:solidFill>
                  <a:schemeClr val="dk1"/>
                </a:solidFill>
                <a:uFillTx/>
                <a:latin typeface="Calibri"/>
              </a:rPr>
              <a:t>Fare clic per modificare stili del testo dello schema</a:t>
            </a:r>
            <a:endParaRPr b="0" lang="it-IT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800" strike="noStrike" u="none">
                <a:solidFill>
                  <a:schemeClr val="dk1"/>
                </a:solidFill>
                <a:uFillTx/>
                <a:latin typeface="Calibri"/>
              </a:rPr>
              <a:t>Secondo livello</a:t>
            </a:r>
            <a:endParaRPr b="0" lang="it-IT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uFillTx/>
                <a:latin typeface="Calibri"/>
              </a:rPr>
              <a:t>Terzo livello</a:t>
            </a:r>
            <a:endParaRPr b="0" lang="it-IT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000" strike="noStrike" u="none">
                <a:solidFill>
                  <a:schemeClr val="dk1"/>
                </a:solidFill>
                <a:uFillTx/>
                <a:latin typeface="Calibri"/>
              </a:rPr>
              <a:t>Quarto livello</a:t>
            </a:r>
            <a:endParaRPr b="0" lang="it-IT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it-IT" sz="2000" strike="noStrike" u="none">
                <a:solidFill>
                  <a:schemeClr val="dk1"/>
                </a:solidFill>
                <a:uFillTx/>
                <a:latin typeface="Calibri"/>
              </a:rPr>
              <a:t>Quinto livello</a:t>
            </a:r>
            <a:endParaRPr b="0" lang="it-IT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it-IT" sz="1400" strike="noStrike" u="none">
                <a:solidFill>
                  <a:schemeClr val="dk1"/>
                </a:solidFill>
                <a:uFillTx/>
                <a:latin typeface="Calibri"/>
              </a:rPr>
              <a:t>Fare clic per modificare stili del testo dello schema</a:t>
            </a:r>
            <a:endParaRPr b="0" lang="it-IT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4AE7D54-DA47-4123-9E63-BF9F517D6740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it-IT" sz="2000" strike="noStrike" u="none">
                <a:solidFill>
                  <a:schemeClr val="dk1"/>
                </a:solidFill>
                <a:uFillTx/>
                <a:latin typeface="Calibri"/>
              </a:rPr>
              <a:t>Fare clic per modificare lo stile del titolo</a:t>
            </a:r>
            <a:endParaRPr b="0" lang="it-IT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uFillTx/>
                <a:latin typeface="Calibri"/>
              </a:rPr>
              <a:t>Click to edit the outline text format</a:t>
            </a:r>
            <a:endParaRPr b="0" lang="it-IT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trike="noStrike" u="none">
                <a:solidFill>
                  <a:schemeClr val="dk1"/>
                </a:solidFill>
                <a:uFillTx/>
                <a:latin typeface="Calibri"/>
              </a:rPr>
              <a:t>Second Outline Level</a:t>
            </a:r>
            <a:endParaRPr b="0" lang="it-IT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uFillTx/>
                <a:latin typeface="Calibri"/>
              </a:rPr>
              <a:t>Third Outline Level</a:t>
            </a:r>
            <a:endParaRPr b="0" lang="it-IT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trike="noStrike" u="none">
                <a:solidFill>
                  <a:schemeClr val="dk1"/>
                </a:solidFill>
                <a:uFillTx/>
                <a:latin typeface="Calibri"/>
              </a:rPr>
              <a:t>Fourth Outline Level</a:t>
            </a:r>
            <a:endParaRPr b="0" lang="it-IT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uFillTx/>
                <a:latin typeface="Calibri"/>
              </a:rPr>
              <a:t>Fifth Outline Level</a:t>
            </a:r>
            <a:endParaRPr b="0" lang="it-IT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uFillTx/>
                <a:latin typeface="Calibri"/>
              </a:rPr>
              <a:t>Sixth Outline Level</a:t>
            </a:r>
            <a:endParaRPr b="0" lang="it-IT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chemeClr val="dk1"/>
                </a:solidFill>
                <a:uFillTx/>
                <a:latin typeface="Calibri"/>
              </a:rPr>
              <a:t>Seventh Outline Level</a:t>
            </a:r>
            <a:endParaRPr b="0" lang="it-IT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it-IT" sz="1400" strike="noStrike" u="none">
                <a:solidFill>
                  <a:schemeClr val="dk1"/>
                </a:solidFill>
                <a:uFillTx/>
                <a:latin typeface="Calibri"/>
              </a:rPr>
              <a:t>Fare clic per modificare stili del testo dello schema</a:t>
            </a:r>
            <a:endParaRPr b="0" lang="it-IT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27D3F7B-D12C-4D7E-906E-1EB97A15FDCF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uFillTx/>
                <a:latin typeface="Calibri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trike="noStrike" u="none">
                <a:solidFill>
                  <a:schemeClr val="dk1"/>
                </a:solidFill>
                <a:uFillTx/>
                <a:latin typeface="Calibri"/>
              </a:rPr>
              <a:t>Fare clic per modificare stili del testo dello schema</a:t>
            </a:r>
            <a:endParaRPr b="0" lang="it-IT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800" strike="noStrike" u="none">
                <a:solidFill>
                  <a:schemeClr val="dk1"/>
                </a:solidFill>
                <a:uFillTx/>
                <a:latin typeface="Calibri"/>
              </a:rPr>
              <a:t>Secondo livello</a:t>
            </a:r>
            <a:endParaRPr b="0" lang="it-IT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uFillTx/>
                <a:latin typeface="Calibri"/>
              </a:rPr>
              <a:t>Terzo livello</a:t>
            </a:r>
            <a:endParaRPr b="0" lang="it-IT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000" strike="noStrike" u="none">
                <a:solidFill>
                  <a:schemeClr val="dk1"/>
                </a:solidFill>
                <a:uFillTx/>
                <a:latin typeface="Calibri"/>
              </a:rPr>
              <a:t>Quarto livello</a:t>
            </a:r>
            <a:endParaRPr b="0" lang="it-IT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it-IT" sz="2000" strike="noStrike" u="none">
                <a:solidFill>
                  <a:schemeClr val="dk1"/>
                </a:solidFill>
                <a:uFillTx/>
                <a:latin typeface="Calibri"/>
              </a:rPr>
              <a:t>Quinto livello</a:t>
            </a:r>
            <a:endParaRPr b="0" lang="it-IT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A9532D4-4313-4186-AC03-2D0728502DD9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uFillTx/>
                <a:latin typeface="Calibri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trike="noStrike" u="none">
                <a:solidFill>
                  <a:schemeClr val="dk1"/>
                </a:solidFill>
                <a:uFillTx/>
                <a:latin typeface="Calibri"/>
              </a:rPr>
              <a:t>Fare clic per modificare stili del testo dello schema</a:t>
            </a:r>
            <a:endParaRPr b="0" lang="it-IT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800" strike="noStrike" u="none">
                <a:solidFill>
                  <a:schemeClr val="dk1"/>
                </a:solidFill>
                <a:uFillTx/>
                <a:latin typeface="Calibri"/>
              </a:rPr>
              <a:t>Secondo livello</a:t>
            </a:r>
            <a:endParaRPr b="0" lang="it-IT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uFillTx/>
                <a:latin typeface="Calibri"/>
              </a:rPr>
              <a:t>Terzo livello</a:t>
            </a:r>
            <a:endParaRPr b="0" lang="it-IT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000" strike="noStrike" u="none">
                <a:solidFill>
                  <a:schemeClr val="dk1"/>
                </a:solidFill>
                <a:uFillTx/>
                <a:latin typeface="Calibri"/>
              </a:rPr>
              <a:t>Quarto livello</a:t>
            </a:r>
            <a:endParaRPr b="0" lang="it-IT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it-IT" sz="2000" strike="noStrike" u="none">
                <a:solidFill>
                  <a:schemeClr val="dk1"/>
                </a:solidFill>
                <a:uFillTx/>
                <a:latin typeface="Calibri"/>
              </a:rPr>
              <a:t>Quinto livello</a:t>
            </a:r>
            <a:endParaRPr b="0" lang="it-IT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A8DC3E6-5996-498F-94FC-A3094780669B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uFillTx/>
                <a:latin typeface="Calibri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trike="noStrike" u="none">
                <a:solidFill>
                  <a:schemeClr val="dk1"/>
                </a:solidFill>
                <a:uFillTx/>
                <a:latin typeface="Calibri"/>
              </a:rPr>
              <a:t>Fare clic per modificare stili del testo dello schema</a:t>
            </a:r>
            <a:endParaRPr b="0" lang="it-IT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800" strike="noStrike" u="none">
                <a:solidFill>
                  <a:schemeClr val="dk1"/>
                </a:solidFill>
                <a:uFillTx/>
                <a:latin typeface="Calibri"/>
              </a:rPr>
              <a:t>Secondo livello</a:t>
            </a:r>
            <a:endParaRPr b="0" lang="it-IT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uFillTx/>
                <a:latin typeface="Calibri"/>
              </a:rPr>
              <a:t>Terzo livello</a:t>
            </a:r>
            <a:endParaRPr b="0" lang="it-IT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000" strike="noStrike" u="none">
                <a:solidFill>
                  <a:schemeClr val="dk1"/>
                </a:solidFill>
                <a:uFillTx/>
                <a:latin typeface="Calibri"/>
              </a:rPr>
              <a:t>Quarto livello</a:t>
            </a:r>
            <a:endParaRPr b="0" lang="it-IT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it-IT" sz="2000" strike="noStrike" u="none">
                <a:solidFill>
                  <a:schemeClr val="dk1"/>
                </a:solidFill>
                <a:uFillTx/>
                <a:latin typeface="Calibri"/>
              </a:rPr>
              <a:t>Quinto livello</a:t>
            </a:r>
            <a:endParaRPr b="0" lang="it-IT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BCB83C6-F2F2-4219-9839-C32AB0154C63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it-IT" sz="4000" strike="noStrike" u="none" cap="all">
                <a:solidFill>
                  <a:schemeClr val="dk1"/>
                </a:solidFill>
                <a:uFillTx/>
                <a:latin typeface="Calibri"/>
              </a:rPr>
              <a:t>Fare clic per modificare lo stile del titolo</a:t>
            </a:r>
            <a:endParaRPr b="0" lang="it-IT" sz="4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it-IT" sz="20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Fare clic per modificare stili del testo dello schema</a:t>
            </a:r>
            <a:endParaRPr b="0" lang="it-IT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EE3ABBB-0D56-4343-BD88-092C32154CDE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uFillTx/>
                <a:latin typeface="Calibri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uFillTx/>
                <a:latin typeface="Calibri"/>
              </a:rPr>
              <a:t>Fare clic per modificare stili del testo dello schema</a:t>
            </a:r>
            <a:endParaRPr b="0" lang="it-IT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400" strike="noStrike" u="none">
                <a:solidFill>
                  <a:schemeClr val="dk1"/>
                </a:solidFill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1800" strike="noStrike" u="none">
                <a:solidFill>
                  <a:schemeClr val="dk1"/>
                </a:solidFill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it-IT" sz="1800" strike="noStrike" u="none">
                <a:solidFill>
                  <a:schemeClr val="dk1"/>
                </a:solidFill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trike="noStrike" u="none">
                <a:solidFill>
                  <a:schemeClr val="dk1"/>
                </a:solidFill>
                <a:uFillTx/>
                <a:latin typeface="Calibri"/>
              </a:rPr>
              <a:t>Fare clic per modificare stili del testo dello schema</a:t>
            </a:r>
            <a:endParaRPr b="0" lang="it-IT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400" strike="noStrike" u="none">
                <a:solidFill>
                  <a:schemeClr val="dk1"/>
                </a:solidFill>
                <a:uFillTx/>
                <a:latin typeface="Calibri"/>
              </a:rPr>
              <a:t>Secondo livello</a:t>
            </a:r>
            <a:endParaRPr b="0" lang="it-IT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trike="noStrike" u="none">
                <a:solidFill>
                  <a:schemeClr val="dk1"/>
                </a:solidFill>
                <a:uFillTx/>
                <a:latin typeface="Calibri"/>
              </a:rPr>
              <a:t>Terzo livello</a:t>
            </a:r>
            <a:endParaRPr b="0" lang="it-IT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1800" strike="noStrike" u="none">
                <a:solidFill>
                  <a:schemeClr val="dk1"/>
                </a:solidFill>
                <a:uFillTx/>
                <a:latin typeface="Calibri"/>
              </a:rPr>
              <a:t>Quarto livello</a:t>
            </a:r>
            <a:endParaRPr b="0" lang="it-IT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it-IT" sz="1800" strike="noStrike" u="none">
                <a:solidFill>
                  <a:schemeClr val="dk1"/>
                </a:solidFill>
                <a:uFillTx/>
                <a:latin typeface="Calibri"/>
              </a:rPr>
              <a:t>Quinto livello</a:t>
            </a:r>
            <a:endParaRPr b="0" lang="it-IT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EA4A8DB-08C5-47CB-A820-F2C5682726CA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uFillTx/>
                <a:latin typeface="Calibri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alibri"/>
              </a:rPr>
              <a:t>Fare clic per modificare stili del testo dello schema</a:t>
            </a:r>
            <a:endParaRPr b="0" lang="it-IT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uFillTx/>
                <a:latin typeface="Calibri"/>
              </a:rPr>
              <a:t>Fare clic per modificare stili del testo dello schema</a:t>
            </a:r>
            <a:endParaRPr b="0" lang="it-IT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000" strike="noStrike" u="none">
                <a:solidFill>
                  <a:schemeClr val="dk1"/>
                </a:solidFill>
                <a:uFillTx/>
                <a:latin typeface="Calibri"/>
              </a:rPr>
              <a:t>Secondo livello</a:t>
            </a:r>
            <a:endParaRPr b="0" lang="it-IT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uFillTx/>
                <a:latin typeface="Calibri"/>
              </a:rPr>
              <a:t>Terzo livello</a:t>
            </a:r>
            <a:endParaRPr b="0" lang="it-IT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1600" strike="noStrike" u="none">
                <a:solidFill>
                  <a:schemeClr val="dk1"/>
                </a:solidFill>
                <a:uFillTx/>
                <a:latin typeface="Calibri"/>
              </a:rPr>
              <a:t>Quarto livello</a:t>
            </a:r>
            <a:endParaRPr b="0" lang="it-IT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it-IT" sz="1600" strike="noStrike" u="none">
                <a:solidFill>
                  <a:schemeClr val="dk1"/>
                </a:solidFill>
                <a:uFillTx/>
                <a:latin typeface="Calibri"/>
              </a:rPr>
              <a:t>Quinto livello</a:t>
            </a:r>
            <a:endParaRPr b="0" lang="it-IT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alibri"/>
              </a:rPr>
              <a:t>Fare clic per modificare stili del testo dello schema</a:t>
            </a:r>
            <a:endParaRPr b="0" lang="it-IT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uFillTx/>
                <a:latin typeface="Calibri"/>
              </a:rPr>
              <a:t>Fare clic per modificare stili del testo dello schema</a:t>
            </a:r>
            <a:endParaRPr b="0" lang="it-IT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000" strike="noStrike" u="none">
                <a:solidFill>
                  <a:schemeClr val="dk1"/>
                </a:solidFill>
                <a:uFillTx/>
                <a:latin typeface="Calibri"/>
              </a:rPr>
              <a:t>Secondo livello</a:t>
            </a:r>
            <a:endParaRPr b="0" lang="it-IT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uFillTx/>
                <a:latin typeface="Calibri"/>
              </a:rPr>
              <a:t>Terzo livello</a:t>
            </a:r>
            <a:endParaRPr b="0" lang="it-IT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1600" strike="noStrike" u="none">
                <a:solidFill>
                  <a:schemeClr val="dk1"/>
                </a:solidFill>
                <a:uFillTx/>
                <a:latin typeface="Calibri"/>
              </a:rPr>
              <a:t>Quarto livello</a:t>
            </a:r>
            <a:endParaRPr b="0" lang="it-IT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it-IT" sz="1600" strike="noStrike" u="none">
                <a:solidFill>
                  <a:schemeClr val="dk1"/>
                </a:solidFill>
                <a:uFillTx/>
                <a:latin typeface="Calibri"/>
              </a:rPr>
              <a:t>Quinto livello</a:t>
            </a:r>
            <a:endParaRPr b="0" lang="it-IT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19DFE2B-CDE8-4F59-A75B-4382F434D17C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it-IT" sz="4400" strike="noStrike" u="none">
                <a:solidFill>
                  <a:schemeClr val="dk1"/>
                </a:solidFill>
                <a:uFillTx/>
                <a:latin typeface="Calibri"/>
              </a:rPr>
              <a:t>Fare clic per modificare lo stile del titolo</a:t>
            </a:r>
            <a:endParaRPr b="0" lang="it-IT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95D880D-59EB-49E7-B1AC-9274041EFD80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FE89A9A-3859-4218-96EE-77B00BD7B10D}" type="slidenum">
              <a:rPr b="0" lang="it-IT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asellaDiTesto 3"/>
          <p:cNvSpPr/>
          <p:nvPr/>
        </p:nvSpPr>
        <p:spPr>
          <a:xfrm>
            <a:off x="971640" y="1124640"/>
            <a:ext cx="7128360" cy="374724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endParaRPr b="0" lang="en-US" sz="4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4800" strike="noStrike" u="none">
                <a:solidFill>
                  <a:schemeClr val="accent4">
                    <a:lumMod val="50000"/>
                  </a:schemeClr>
                </a:solidFill>
                <a:uFillTx/>
                <a:latin typeface="Lucida Handwriting"/>
              </a:rPr>
              <a:t>La scuola italiana</a:t>
            </a:r>
            <a:endParaRPr b="0" lang="en-US" sz="4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en-US" sz="4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4800" strike="noStrike" u="none">
                <a:solidFill>
                  <a:schemeClr val="accent4">
                    <a:lumMod val="50000"/>
                  </a:schemeClr>
                </a:solidFill>
                <a:uFillTx/>
                <a:latin typeface="Lucida Handwriting"/>
              </a:rPr>
              <a:t>dal 1969  a  oggi</a:t>
            </a:r>
            <a:endParaRPr b="0" lang="en-US" sz="4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en-US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CasellaDiTesto 2"/>
          <p:cNvSpPr/>
          <p:nvPr/>
        </p:nvSpPr>
        <p:spPr>
          <a:xfrm>
            <a:off x="4428000" y="5517360"/>
            <a:ext cx="489636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it-IT" sz="4000" strike="noStrike" u="none">
                <a:solidFill>
                  <a:srgbClr val="c00000"/>
                </a:solidFill>
                <a:uFillTx/>
                <a:latin typeface="French Script MT"/>
              </a:rPr>
              <a:t>Enrico Fortunato Maranzana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it-IT" sz="4000" strike="noStrike" u="none">
                <a:solidFill>
                  <a:srgbClr val="c00000"/>
                </a:solidFill>
                <a:uFillTx/>
                <a:latin typeface="French Script MT"/>
              </a:rPr>
              <a:t>Marzo 2025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asellaDiTesto 1"/>
          <p:cNvSpPr/>
          <p:nvPr/>
        </p:nvSpPr>
        <p:spPr>
          <a:xfrm>
            <a:off x="2771640" y="260640"/>
            <a:ext cx="496836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3200" strike="noStrike" u="none">
                <a:solidFill>
                  <a:schemeClr val="dk1"/>
                </a:solidFill>
                <a:uFillTx/>
                <a:latin typeface="Century Gothic"/>
              </a:rPr>
              <a:t>Riepilogando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CasellaDiTesto 2"/>
          <p:cNvSpPr/>
          <p:nvPr/>
        </p:nvSpPr>
        <p:spPr>
          <a:xfrm>
            <a:off x="223920" y="1196640"/>
            <a:ext cx="8604000" cy="200988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Le competenze generali: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riguardano il rapporto scuola società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it-IT" sz="18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Esplosione 2 3"/>
          <p:cNvSpPr/>
          <p:nvPr/>
        </p:nvSpPr>
        <p:spPr>
          <a:xfrm>
            <a:off x="351360" y="1845000"/>
            <a:ext cx="575640" cy="431640"/>
          </a:xfrm>
          <a:prstGeom prst="irregularSeal2">
            <a:avLst/>
          </a:prstGeom>
          <a:solidFill>
            <a:srgbClr val="ff0000"/>
          </a:solidFill>
          <a:ln w="1270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14" name="Esplosione 2 4"/>
          <p:cNvSpPr/>
          <p:nvPr/>
        </p:nvSpPr>
        <p:spPr>
          <a:xfrm>
            <a:off x="323640" y="2565000"/>
            <a:ext cx="575640" cy="431640"/>
          </a:xfrm>
          <a:prstGeom prst="irregularSeal2">
            <a:avLst/>
          </a:prstGeom>
          <a:solidFill>
            <a:srgbClr val="ff0000"/>
          </a:solidFill>
          <a:ln w="1270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15" name="CasellaDiTesto 5"/>
          <p:cNvSpPr/>
          <p:nvPr/>
        </p:nvSpPr>
        <p:spPr>
          <a:xfrm>
            <a:off x="1015560" y="2493000"/>
            <a:ext cx="64803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sono la sostanza dell’aspetto formativo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CasellaDiTesto 6"/>
          <p:cNvSpPr/>
          <p:nvPr/>
        </p:nvSpPr>
        <p:spPr>
          <a:xfrm>
            <a:off x="223920" y="3645000"/>
            <a:ext cx="8604000" cy="100404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Le capacità: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riguardano le qualità individuali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Esplosione 2 7"/>
          <p:cNvSpPr/>
          <p:nvPr/>
        </p:nvSpPr>
        <p:spPr>
          <a:xfrm>
            <a:off x="342360" y="4212720"/>
            <a:ext cx="575640" cy="431640"/>
          </a:xfrm>
          <a:prstGeom prst="irregularSeal2">
            <a:avLst/>
          </a:prstGeom>
          <a:solidFill>
            <a:srgbClr val="ff0000"/>
          </a:solidFill>
          <a:ln w="1270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asellaDiTesto 1"/>
          <p:cNvSpPr/>
          <p:nvPr/>
        </p:nvSpPr>
        <p:spPr>
          <a:xfrm>
            <a:off x="2771640" y="260640"/>
            <a:ext cx="496836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3200" strike="noStrike" u="none">
                <a:solidFill>
                  <a:schemeClr val="dk1"/>
                </a:solidFill>
                <a:uFillTx/>
                <a:latin typeface="Century Gothic"/>
              </a:rPr>
              <a:t>Riepilogando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CasellaDiTesto 2"/>
          <p:cNvSpPr/>
          <p:nvPr/>
        </p:nvSpPr>
        <p:spPr>
          <a:xfrm>
            <a:off x="223920" y="1181520"/>
            <a:ext cx="8604000" cy="200988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Le competenze generali: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riguardano il rapporto scuola società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it-IT" sz="18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Esplosione 2 3"/>
          <p:cNvSpPr/>
          <p:nvPr/>
        </p:nvSpPr>
        <p:spPr>
          <a:xfrm>
            <a:off x="351360" y="1917000"/>
            <a:ext cx="575640" cy="431640"/>
          </a:xfrm>
          <a:prstGeom prst="irregularSeal2">
            <a:avLst/>
          </a:prstGeom>
          <a:solidFill>
            <a:srgbClr val="ff0000"/>
          </a:solidFill>
          <a:ln w="1270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21" name="Esplosione 2 4"/>
          <p:cNvSpPr/>
          <p:nvPr/>
        </p:nvSpPr>
        <p:spPr>
          <a:xfrm>
            <a:off x="323640" y="2549880"/>
            <a:ext cx="575640" cy="431640"/>
          </a:xfrm>
          <a:prstGeom prst="irregularSeal2">
            <a:avLst/>
          </a:prstGeom>
          <a:solidFill>
            <a:srgbClr val="ff0000"/>
          </a:solidFill>
          <a:ln w="1270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22" name="CasellaDiTesto 5"/>
          <p:cNvSpPr/>
          <p:nvPr/>
        </p:nvSpPr>
        <p:spPr>
          <a:xfrm>
            <a:off x="1015560" y="2477880"/>
            <a:ext cx="64803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sono la sostanza dell’aspetto formativo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CasellaDiTesto 6"/>
          <p:cNvSpPr/>
          <p:nvPr/>
        </p:nvSpPr>
        <p:spPr>
          <a:xfrm>
            <a:off x="223920" y="3645000"/>
            <a:ext cx="8604000" cy="1644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Le capacità: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riguardano le qualità individuali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Esplosione 2 7"/>
          <p:cNvSpPr/>
          <p:nvPr/>
        </p:nvSpPr>
        <p:spPr>
          <a:xfrm>
            <a:off x="342360" y="4212720"/>
            <a:ext cx="575640" cy="431640"/>
          </a:xfrm>
          <a:prstGeom prst="irregularSeal2">
            <a:avLst/>
          </a:prstGeom>
          <a:solidFill>
            <a:srgbClr val="ff0000"/>
          </a:solidFill>
          <a:ln w="1270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25" name="Esplosione 2 8"/>
          <p:cNvSpPr/>
          <p:nvPr/>
        </p:nvSpPr>
        <p:spPr>
          <a:xfrm>
            <a:off x="323640" y="4732560"/>
            <a:ext cx="575640" cy="431640"/>
          </a:xfrm>
          <a:prstGeom prst="irregularSeal2">
            <a:avLst/>
          </a:prstGeom>
          <a:solidFill>
            <a:srgbClr val="ff0000"/>
          </a:solidFill>
          <a:ln w="1270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26" name="CasellaDiTesto 9"/>
          <p:cNvSpPr/>
          <p:nvPr/>
        </p:nvSpPr>
        <p:spPr>
          <a:xfrm>
            <a:off x="1024920" y="4674960"/>
            <a:ext cx="64803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sono la sostanza dell’aspetto educativo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CasellaDiTesto 10"/>
          <p:cNvSpPr/>
          <p:nvPr/>
        </p:nvSpPr>
        <p:spPr>
          <a:xfrm>
            <a:off x="223920" y="5653800"/>
            <a:ext cx="8604000" cy="100404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Le competenze specifiche: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riguardano gli insegnamenti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Esplosione 2 11"/>
          <p:cNvSpPr/>
          <p:nvPr/>
        </p:nvSpPr>
        <p:spPr>
          <a:xfrm>
            <a:off x="363960" y="6205320"/>
            <a:ext cx="575640" cy="431640"/>
          </a:xfrm>
          <a:prstGeom prst="irregularSeal2">
            <a:avLst/>
          </a:prstGeom>
          <a:solidFill>
            <a:srgbClr val="ff0000"/>
          </a:solidFill>
          <a:ln w="1270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ttangolo 4"/>
          <p:cNvSpPr/>
          <p:nvPr/>
        </p:nvSpPr>
        <p:spPr>
          <a:xfrm>
            <a:off x="179640" y="593280"/>
            <a:ext cx="2952000" cy="935640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Aspetto formativo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CasellaDiTesto 5"/>
          <p:cNvSpPr/>
          <p:nvPr/>
        </p:nvSpPr>
        <p:spPr>
          <a:xfrm>
            <a:off x="3636000" y="593280"/>
            <a:ext cx="550764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uFillTx/>
                <a:latin typeface="Century Gothic"/>
              </a:rPr>
              <a:t>Nel Piano Triennale dell’Offerta Formativa si elencano le competenze generali, in forma osservabile e misurabile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Rettangolo 6"/>
          <p:cNvSpPr/>
          <p:nvPr/>
        </p:nvSpPr>
        <p:spPr>
          <a:xfrm>
            <a:off x="179640" y="2105640"/>
            <a:ext cx="3024000" cy="1007640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Aspetto educativo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Freccia in giù 7"/>
          <p:cNvSpPr/>
          <p:nvPr/>
        </p:nvSpPr>
        <p:spPr>
          <a:xfrm>
            <a:off x="1410480" y="1538640"/>
            <a:ext cx="647640" cy="503640"/>
          </a:xfrm>
          <a:prstGeom prst="downArrow">
            <a:avLst>
              <a:gd name="adj1" fmla="val 50000"/>
              <a:gd name="adj2" fmla="val 50000"/>
            </a:avLst>
          </a:prstGeom>
          <a:noFill/>
          <a:ln w="381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4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33" name="CasellaDiTesto 8"/>
          <p:cNvSpPr/>
          <p:nvPr/>
        </p:nvSpPr>
        <p:spPr>
          <a:xfrm>
            <a:off x="3708000" y="2249640"/>
            <a:ext cx="55076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uFillTx/>
                <a:latin typeface="Century Gothic"/>
              </a:rPr>
              <a:t>S’identificano le capacità sottese alle competenze generali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Freccia in giù 9"/>
          <p:cNvSpPr/>
          <p:nvPr/>
        </p:nvSpPr>
        <p:spPr>
          <a:xfrm>
            <a:off x="1410480" y="3139560"/>
            <a:ext cx="647640" cy="503640"/>
          </a:xfrm>
          <a:prstGeom prst="downArrow">
            <a:avLst>
              <a:gd name="adj1" fmla="val 50000"/>
              <a:gd name="adj2" fmla="val 50000"/>
            </a:avLst>
          </a:prstGeom>
          <a:noFill/>
          <a:ln w="381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4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35" name="Rettangolo 10"/>
          <p:cNvSpPr/>
          <p:nvPr/>
        </p:nvSpPr>
        <p:spPr>
          <a:xfrm>
            <a:off x="207360" y="3733920"/>
            <a:ext cx="3024000" cy="935640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Coordinamento didattico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CasellaDiTesto 11"/>
          <p:cNvSpPr/>
          <p:nvPr/>
        </p:nvSpPr>
        <p:spPr>
          <a:xfrm>
            <a:off x="3852000" y="3689640"/>
            <a:ext cx="529164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uFillTx/>
                <a:latin typeface="Century Gothic"/>
              </a:rPr>
              <a:t>Si adeguano le capacità e si scandisce il loro sviluppo in funzione delle caratteristiche della classe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Freccia in giù 12"/>
          <p:cNvSpPr/>
          <p:nvPr/>
        </p:nvSpPr>
        <p:spPr>
          <a:xfrm>
            <a:off x="1403640" y="4679640"/>
            <a:ext cx="647640" cy="503640"/>
          </a:xfrm>
          <a:prstGeom prst="downArrow">
            <a:avLst>
              <a:gd name="adj1" fmla="val 50000"/>
              <a:gd name="adj2" fmla="val 50000"/>
            </a:avLst>
          </a:prstGeom>
          <a:noFill/>
          <a:ln w="381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4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38" name="Rettangolo 13"/>
          <p:cNvSpPr/>
          <p:nvPr/>
        </p:nvSpPr>
        <p:spPr>
          <a:xfrm>
            <a:off x="205920" y="5202000"/>
            <a:ext cx="3024000" cy="935640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Insegnamento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CasellaDiTesto 14"/>
          <p:cNvSpPr/>
          <p:nvPr/>
        </p:nvSpPr>
        <p:spPr>
          <a:xfrm>
            <a:off x="3852000" y="5084280"/>
            <a:ext cx="510264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uFillTx/>
                <a:latin typeface="Century Gothic"/>
              </a:rPr>
              <a:t>Il docente predispone occasioni d’apprendimento finalizzate sia agli obiettivi deliberati nel coordinamento, sia a quelli della propria disciplina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7" dur="indefinite" restart="never" nodeType="tmRoot">
          <p:childTnLst>
            <p:seq>
              <p:cTn id="88" dur="indefinite" nodeType="mainSeq">
                <p:childTnLst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ttangolo 25"/>
          <p:cNvSpPr/>
          <p:nvPr/>
        </p:nvSpPr>
        <p:spPr>
          <a:xfrm>
            <a:off x="3060000" y="548640"/>
            <a:ext cx="2952000" cy="935640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Aspetto formativo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Freccia in giù 26"/>
          <p:cNvSpPr/>
          <p:nvPr/>
        </p:nvSpPr>
        <p:spPr>
          <a:xfrm>
            <a:off x="4222080" y="1474560"/>
            <a:ext cx="647640" cy="503640"/>
          </a:xfrm>
          <a:prstGeom prst="downArrow">
            <a:avLst>
              <a:gd name="adj1" fmla="val 50000"/>
              <a:gd name="adj2" fmla="val 50000"/>
            </a:avLst>
          </a:prstGeom>
          <a:noFill/>
          <a:ln w="381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4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42" name="Rettangolo 27"/>
          <p:cNvSpPr/>
          <p:nvPr/>
        </p:nvSpPr>
        <p:spPr>
          <a:xfrm>
            <a:off x="3078000" y="2015280"/>
            <a:ext cx="2952000" cy="935640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Consiglio di Istituto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3" name="CasellaDiTesto 28"/>
          <p:cNvSpPr/>
          <p:nvPr/>
        </p:nvSpPr>
        <p:spPr>
          <a:xfrm>
            <a:off x="3924000" y="3285000"/>
            <a:ext cx="3168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delibera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Figura a mano libera 29"/>
          <p:cNvSpPr/>
          <p:nvPr/>
        </p:nvSpPr>
        <p:spPr>
          <a:xfrm>
            <a:off x="1979640" y="3730680"/>
            <a:ext cx="2567520" cy="822600"/>
          </a:xfrm>
          <a:custGeom>
            <a:avLst/>
            <a:gdLst>
              <a:gd name="textAreaLeft" fmla="*/ 0 w 2567520"/>
              <a:gd name="textAreaRight" fmla="*/ 2567880 w 2567520"/>
              <a:gd name="textAreaTop" fmla="*/ 0 h 822600"/>
              <a:gd name="textAreaBottom" fmla="*/ 822960 h 822600"/>
            </a:gdLst>
            <a:ahLst/>
            <a:rect l="textAreaLeft" t="textAreaTop" r="textAreaRight" b="textAreaBottom"/>
            <a:pathLst>
              <a:path w="2567940" h="822960">
                <a:moveTo>
                  <a:pt x="2423160" y="0"/>
                </a:moveTo>
                <a:cubicBezTo>
                  <a:pt x="2495550" y="123444"/>
                  <a:pt x="2567940" y="246888"/>
                  <a:pt x="2231136" y="292608"/>
                </a:cubicBezTo>
                <a:cubicBezTo>
                  <a:pt x="1894332" y="338328"/>
                  <a:pt x="774192" y="185928"/>
                  <a:pt x="402336" y="274320"/>
                </a:cubicBezTo>
                <a:cubicBezTo>
                  <a:pt x="30480" y="362712"/>
                  <a:pt x="0" y="822960"/>
                  <a:pt x="0" y="822960"/>
                </a:cubicBezTo>
                <a:lnTo>
                  <a:pt x="0" y="82296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5" name="CasellaDiTesto 30"/>
          <p:cNvSpPr/>
          <p:nvPr/>
        </p:nvSpPr>
        <p:spPr>
          <a:xfrm>
            <a:off x="611640" y="4725000"/>
            <a:ext cx="27360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Indirizzi generali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Figura a mano libera 31"/>
          <p:cNvSpPr/>
          <p:nvPr/>
        </p:nvSpPr>
        <p:spPr>
          <a:xfrm flipH="1">
            <a:off x="4700160" y="3758040"/>
            <a:ext cx="2679840" cy="822600"/>
          </a:xfrm>
          <a:custGeom>
            <a:avLst/>
            <a:gdLst>
              <a:gd name="textAreaLeft" fmla="*/ 360 w 2679840"/>
              <a:gd name="textAreaRight" fmla="*/ 2680560 w 2679840"/>
              <a:gd name="textAreaTop" fmla="*/ 0 h 822600"/>
              <a:gd name="textAreaBottom" fmla="*/ 822960 h 822600"/>
            </a:gdLst>
            <a:ahLst/>
            <a:rect l="textAreaLeft" t="textAreaTop" r="textAreaRight" b="textAreaBottom"/>
            <a:pathLst>
              <a:path w="2567940" h="822960">
                <a:moveTo>
                  <a:pt x="2423160" y="0"/>
                </a:moveTo>
                <a:cubicBezTo>
                  <a:pt x="2495550" y="123444"/>
                  <a:pt x="2567940" y="246888"/>
                  <a:pt x="2231136" y="292608"/>
                </a:cubicBezTo>
                <a:cubicBezTo>
                  <a:pt x="1894332" y="338328"/>
                  <a:pt x="774192" y="185928"/>
                  <a:pt x="402336" y="274320"/>
                </a:cubicBezTo>
                <a:cubicBezTo>
                  <a:pt x="30480" y="362712"/>
                  <a:pt x="0" y="822960"/>
                  <a:pt x="0" y="822960"/>
                </a:cubicBezTo>
                <a:lnTo>
                  <a:pt x="0" y="82296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7" name="CasellaDiTesto 32"/>
          <p:cNvSpPr/>
          <p:nvPr/>
        </p:nvSpPr>
        <p:spPr>
          <a:xfrm>
            <a:off x="4860000" y="4725000"/>
            <a:ext cx="43920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Criteri generali della programmazione educativa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asellaDiTesto 1"/>
          <p:cNvSpPr/>
          <p:nvPr/>
        </p:nvSpPr>
        <p:spPr>
          <a:xfrm>
            <a:off x="2555640" y="2421000"/>
            <a:ext cx="43920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Criteri generali della programmazione educativa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9" name="Immagine 2" descr="scuola italiana dal 1969.jpg"/>
          <p:cNvPicPr/>
          <p:nvPr/>
        </p:nvPicPr>
        <p:blipFill>
          <a:blip r:embed="rId2"/>
          <a:stretch/>
        </p:blipFill>
        <p:spPr>
          <a:xfrm>
            <a:off x="1835640" y="47160"/>
            <a:ext cx="5472360" cy="6762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5" dur="indefinite" restart="never" nodeType="tmRoot">
          <p:childTnLst>
            <p:seq>
              <p:cTn id="136" dur="indefinite" nodeType="mainSeq"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asellaDiTesto 4"/>
          <p:cNvSpPr/>
          <p:nvPr/>
        </p:nvSpPr>
        <p:spPr>
          <a:xfrm>
            <a:off x="2843640" y="1772640"/>
            <a:ext cx="43920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Criteri generali della programmazione educativa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1" name="Immagine 3" descr="scuola italiana dal 1969.jpg"/>
          <p:cNvPicPr/>
          <p:nvPr/>
        </p:nvPicPr>
        <p:blipFill>
          <a:blip r:embed="rId2"/>
          <a:stretch/>
        </p:blipFill>
        <p:spPr>
          <a:xfrm>
            <a:off x="2483640" y="0"/>
            <a:ext cx="4974480" cy="6741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1" dur="indefinite" restart="never" nodeType="tmRoot">
          <p:childTnLst>
            <p:seq>
              <p:cTn id="142" dur="indefinite" nodeType="mainSeq">
                <p:childTnLst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8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ttangolo 25"/>
          <p:cNvSpPr/>
          <p:nvPr/>
        </p:nvSpPr>
        <p:spPr>
          <a:xfrm>
            <a:off x="3060000" y="548640"/>
            <a:ext cx="2952000" cy="935640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Aspetto educativo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Freccia in giù 26"/>
          <p:cNvSpPr/>
          <p:nvPr/>
        </p:nvSpPr>
        <p:spPr>
          <a:xfrm>
            <a:off x="4222080" y="1474560"/>
            <a:ext cx="647640" cy="503640"/>
          </a:xfrm>
          <a:prstGeom prst="downArrow">
            <a:avLst>
              <a:gd name="adj1" fmla="val 50000"/>
              <a:gd name="adj2" fmla="val 50000"/>
            </a:avLst>
          </a:prstGeom>
          <a:noFill/>
          <a:ln w="381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4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54" name="Rettangolo 27"/>
          <p:cNvSpPr/>
          <p:nvPr/>
        </p:nvSpPr>
        <p:spPr>
          <a:xfrm>
            <a:off x="3078000" y="2015280"/>
            <a:ext cx="2952000" cy="935640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Collegio dei docenti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" name="Figura a mano libera 29"/>
          <p:cNvSpPr/>
          <p:nvPr/>
        </p:nvSpPr>
        <p:spPr>
          <a:xfrm>
            <a:off x="1979640" y="2997000"/>
            <a:ext cx="2567520" cy="822600"/>
          </a:xfrm>
          <a:custGeom>
            <a:avLst/>
            <a:gdLst>
              <a:gd name="textAreaLeft" fmla="*/ 0 w 2567520"/>
              <a:gd name="textAreaRight" fmla="*/ 2567880 w 2567520"/>
              <a:gd name="textAreaTop" fmla="*/ 0 h 822600"/>
              <a:gd name="textAreaBottom" fmla="*/ 822960 h 822600"/>
            </a:gdLst>
            <a:ahLst/>
            <a:rect l="textAreaLeft" t="textAreaTop" r="textAreaRight" b="textAreaBottom"/>
            <a:pathLst>
              <a:path w="2567940" h="822960">
                <a:moveTo>
                  <a:pt x="2423160" y="0"/>
                </a:moveTo>
                <a:cubicBezTo>
                  <a:pt x="2495550" y="123444"/>
                  <a:pt x="2567940" y="246888"/>
                  <a:pt x="2231136" y="292608"/>
                </a:cubicBezTo>
                <a:cubicBezTo>
                  <a:pt x="1894332" y="338328"/>
                  <a:pt x="774192" y="185928"/>
                  <a:pt x="402336" y="274320"/>
                </a:cubicBezTo>
                <a:cubicBezTo>
                  <a:pt x="30480" y="362712"/>
                  <a:pt x="0" y="822960"/>
                  <a:pt x="0" y="822960"/>
                </a:cubicBezTo>
                <a:lnTo>
                  <a:pt x="0" y="82296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6" name="CasellaDiTesto 30"/>
          <p:cNvSpPr/>
          <p:nvPr/>
        </p:nvSpPr>
        <p:spPr>
          <a:xfrm>
            <a:off x="539640" y="3933000"/>
            <a:ext cx="29520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Programma l’azione educativa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Figura a mano libera 31"/>
          <p:cNvSpPr/>
          <p:nvPr/>
        </p:nvSpPr>
        <p:spPr>
          <a:xfrm flipH="1">
            <a:off x="4700160" y="3024360"/>
            <a:ext cx="2679840" cy="822600"/>
          </a:xfrm>
          <a:custGeom>
            <a:avLst/>
            <a:gdLst>
              <a:gd name="textAreaLeft" fmla="*/ 360 w 2679840"/>
              <a:gd name="textAreaRight" fmla="*/ 2680560 w 2679840"/>
              <a:gd name="textAreaTop" fmla="*/ 0 h 822600"/>
              <a:gd name="textAreaBottom" fmla="*/ 822960 h 822600"/>
            </a:gdLst>
            <a:ahLst/>
            <a:rect l="textAreaLeft" t="textAreaTop" r="textAreaRight" b="textAreaBottom"/>
            <a:pathLst>
              <a:path w="2567940" h="822960">
                <a:moveTo>
                  <a:pt x="2423160" y="0"/>
                </a:moveTo>
                <a:cubicBezTo>
                  <a:pt x="2495550" y="123444"/>
                  <a:pt x="2567940" y="246888"/>
                  <a:pt x="2231136" y="292608"/>
                </a:cubicBezTo>
                <a:cubicBezTo>
                  <a:pt x="1894332" y="338328"/>
                  <a:pt x="774192" y="185928"/>
                  <a:pt x="402336" y="274320"/>
                </a:cubicBezTo>
                <a:cubicBezTo>
                  <a:pt x="30480" y="362712"/>
                  <a:pt x="0" y="822960"/>
                  <a:pt x="0" y="822960"/>
                </a:cubicBezTo>
                <a:lnTo>
                  <a:pt x="0" y="82296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8" name="CasellaDiTesto 32"/>
          <p:cNvSpPr/>
          <p:nvPr/>
        </p:nvSpPr>
        <p:spPr>
          <a:xfrm>
            <a:off x="4788000" y="3933000"/>
            <a:ext cx="496836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Valuta l’azione didattica per     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verificarne l’efficacia in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rapporto agli obiettivi 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     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programmati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7" dur="indefinite" restart="never" nodeType="tmRoot">
          <p:childTnLst>
            <p:seq>
              <p:cTn id="148" dur="indefinite" nodeType="mainSeq">
                <p:childTnLst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ttangolo 1"/>
          <p:cNvSpPr/>
          <p:nvPr/>
        </p:nvSpPr>
        <p:spPr>
          <a:xfrm>
            <a:off x="2275200" y="2709000"/>
            <a:ext cx="47826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Programma l’azione educativa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0" name="Immagine 2" descr="scuola italiana dal 1969.jpg"/>
          <p:cNvPicPr/>
          <p:nvPr/>
        </p:nvPicPr>
        <p:blipFill>
          <a:blip r:embed="rId2"/>
          <a:stretch/>
        </p:blipFill>
        <p:spPr>
          <a:xfrm>
            <a:off x="1795680" y="44640"/>
            <a:ext cx="6088320" cy="6730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1" dur="indefinite" restart="never" nodeType="tmRoot">
          <p:childTnLst>
            <p:seq>
              <p:cTn id="162" dur="indefinite" nodeType="mainSeq">
                <p:childTnLst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magine 3" descr="scuola italiana dal 1969.jpg"/>
          <p:cNvPicPr/>
          <p:nvPr/>
        </p:nvPicPr>
        <p:blipFill>
          <a:blip r:embed="rId1"/>
          <a:stretch/>
        </p:blipFill>
        <p:spPr>
          <a:xfrm>
            <a:off x="-56160" y="142920"/>
            <a:ext cx="9255600" cy="6480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magine 1" descr="scuola italiana dal 1969.jpg"/>
          <p:cNvPicPr/>
          <p:nvPr/>
        </p:nvPicPr>
        <p:blipFill>
          <a:blip r:embed="rId2"/>
          <a:stretch/>
        </p:blipFill>
        <p:spPr>
          <a:xfrm>
            <a:off x="1043640" y="260640"/>
            <a:ext cx="7457760" cy="394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CasellaDiTesto 3"/>
          <p:cNvSpPr/>
          <p:nvPr/>
        </p:nvSpPr>
        <p:spPr>
          <a:xfrm>
            <a:off x="107640" y="4581000"/>
            <a:ext cx="8640720" cy="167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DLGS 150/2009  art. 37   Dirigenza pubblica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1" i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Rafforzare il principio di distinzione tra le funzioni di indirizzo e controllo spettanti agli organi di governo e le funzioni di gestine amministrativa spettanti alla dirigenza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asellaDiTesto 2"/>
          <p:cNvSpPr/>
          <p:nvPr/>
        </p:nvSpPr>
        <p:spPr>
          <a:xfrm>
            <a:off x="395640" y="404640"/>
            <a:ext cx="8280720" cy="1370520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La legge 12/2020 ha ricordato che il traguardo del sistema scolastico è stato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enunciato all’art. 2 della legge n° 53 del 2003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CasellaDiTesto 4"/>
          <p:cNvSpPr/>
          <p:nvPr/>
        </p:nvSpPr>
        <p:spPr>
          <a:xfrm>
            <a:off x="395640" y="2205000"/>
            <a:ext cx="8280720" cy="1370520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Sviluppare le capacità e le competenze, attraverso conoscenze e abilità,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generali e specifiche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CasellaDiTesto 14"/>
          <p:cNvSpPr/>
          <p:nvPr/>
        </p:nvSpPr>
        <p:spPr>
          <a:xfrm>
            <a:off x="251640" y="4419000"/>
            <a:ext cx="8568720" cy="51660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Capacità e competenze  esprimono i traguardi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CasellaDiTesto 15"/>
          <p:cNvSpPr/>
          <p:nvPr/>
        </p:nvSpPr>
        <p:spPr>
          <a:xfrm>
            <a:off x="1475640" y="5301360"/>
            <a:ext cx="6552360" cy="94356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Conoscenze e abilità sono i mezzi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per il relativo conseguimento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asellaDiTesto 2"/>
          <p:cNvSpPr/>
          <p:nvPr/>
        </p:nvSpPr>
        <p:spPr>
          <a:xfrm>
            <a:off x="0" y="1085760"/>
            <a:ext cx="9143640" cy="1552680"/>
          </a:xfrm>
          <a:prstGeom prst="rect">
            <a:avLst/>
          </a:prstGeom>
          <a:solidFill>
            <a:schemeClr val="bg1"/>
          </a:solidFill>
          <a:ln w="50800">
            <a:solidFill>
              <a:srgbClr val="1f497d">
                <a:lumMod val="75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L’ordinanza ministeriale sugli esami di Stato del 1969 ha dato avvio al passaggio dalla trasmissione delle conoscenze al potenziamento delle qualità intellettive e operative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CasellaDiTesto 5"/>
          <p:cNvSpPr/>
          <p:nvPr/>
        </p:nvSpPr>
        <p:spPr>
          <a:xfrm>
            <a:off x="0" y="3174120"/>
            <a:ext cx="9143640" cy="821160"/>
          </a:xfrm>
          <a:prstGeom prst="rect">
            <a:avLst/>
          </a:prstGeom>
          <a:solidFill>
            <a:schemeClr val="bg1"/>
          </a:solidFill>
          <a:ln w="50800">
            <a:solidFill>
              <a:srgbClr val="1f497d">
                <a:lumMod val="75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alibri"/>
              </a:rPr>
              <a:t>ART. 2  </a:t>
            </a:r>
            <a:r>
              <a:rPr b="0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Lo scrutinio finale è  inteso a  valutare  il  grado di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preparazione</a:t>
            </a:r>
            <a:r>
              <a:rPr b="0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del candidato nelle singole materie di studio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" name="CasellaDiTesto 7"/>
          <p:cNvSpPr/>
          <p:nvPr/>
        </p:nvSpPr>
        <p:spPr>
          <a:xfrm>
            <a:off x="0" y="4542120"/>
            <a:ext cx="9143640" cy="821160"/>
          </a:xfrm>
          <a:prstGeom prst="rect">
            <a:avLst/>
          </a:prstGeom>
          <a:solidFill>
            <a:schemeClr val="bg1"/>
          </a:solidFill>
          <a:ln w="50800">
            <a:solidFill>
              <a:srgbClr val="1f497d">
                <a:lumMod val="75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Art. 5   </a:t>
            </a:r>
            <a:r>
              <a:rPr b="0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L'esame  di maturità  ha  come  fine la valutazione globale della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personalità del candidato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7" dur="indefinite" restart="never" nodeType="tmRoot">
          <p:childTnLst>
            <p:seq>
              <p:cTn id="168" dur="indefinite" nodeType="mainSeq">
                <p:childTnLst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magine 3" descr="scuola italiana dal 1969.jpg"/>
          <p:cNvPicPr/>
          <p:nvPr/>
        </p:nvPicPr>
        <p:blipFill>
          <a:blip r:embed="rId2"/>
          <a:stretch/>
        </p:blipFill>
        <p:spPr>
          <a:xfrm rot="515400">
            <a:off x="6010560" y="223200"/>
            <a:ext cx="2695320" cy="40381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68" name="Connettore 1 5"/>
          <p:cNvCxnSpPr/>
          <p:nvPr/>
        </p:nvCxnSpPr>
        <p:spPr>
          <a:xfrm>
            <a:off x="5724000" y="4032360"/>
            <a:ext cx="2664720" cy="405000"/>
          </a:xfrm>
          <a:prstGeom prst="straightConnector1">
            <a:avLst/>
          </a:prstGeom>
          <a:ln w="38100">
            <a:solidFill>
              <a:srgbClr val="4f81bd">
                <a:lumMod val="50000"/>
              </a:srgbClr>
            </a:solidFill>
            <a:round/>
          </a:ln>
        </p:spPr>
      </p:cxnSp>
      <p:cxnSp>
        <p:nvCxnSpPr>
          <p:cNvPr id="169" name="Connettore 1 7"/>
          <p:cNvCxnSpPr/>
          <p:nvPr/>
        </p:nvCxnSpPr>
        <p:spPr>
          <a:xfrm>
            <a:off x="6372000" y="44280"/>
            <a:ext cx="2592720" cy="360720"/>
          </a:xfrm>
          <a:prstGeom prst="straightConnector1">
            <a:avLst/>
          </a:prstGeom>
          <a:ln w="38100">
            <a:solidFill>
              <a:srgbClr val="4f81bd">
                <a:lumMod val="50000"/>
              </a:srgbClr>
            </a:solidFill>
            <a:round/>
          </a:ln>
        </p:spPr>
      </p:cxnSp>
      <p:cxnSp>
        <p:nvCxnSpPr>
          <p:cNvPr id="170" name="Connettore 1 8"/>
          <p:cNvCxnSpPr/>
          <p:nvPr/>
        </p:nvCxnSpPr>
        <p:spPr>
          <a:xfrm flipH="1">
            <a:off x="8388360" y="404640"/>
            <a:ext cx="576360" cy="4032720"/>
          </a:xfrm>
          <a:prstGeom prst="straightConnector1">
            <a:avLst/>
          </a:prstGeom>
          <a:ln w="38100">
            <a:solidFill>
              <a:srgbClr val="4f81bd">
                <a:lumMod val="50000"/>
              </a:srgbClr>
            </a:solidFill>
            <a:round/>
          </a:ln>
        </p:spPr>
      </p:cxnSp>
      <p:cxnSp>
        <p:nvCxnSpPr>
          <p:cNvPr id="171" name="Connettore 1 13"/>
          <p:cNvCxnSpPr/>
          <p:nvPr/>
        </p:nvCxnSpPr>
        <p:spPr>
          <a:xfrm flipH="1">
            <a:off x="5750280" y="44280"/>
            <a:ext cx="576360" cy="4033080"/>
          </a:xfrm>
          <a:prstGeom prst="straightConnector1">
            <a:avLst/>
          </a:prstGeom>
          <a:ln w="38100">
            <a:solidFill>
              <a:srgbClr val="4f81bd">
                <a:lumMod val="50000"/>
              </a:srgbClr>
            </a:solidFill>
            <a:round/>
          </a:ln>
        </p:spPr>
      </p:cxnSp>
      <p:sp>
        <p:nvSpPr>
          <p:cNvPr id="172" name="Rettangolo 1"/>
          <p:cNvSpPr/>
          <p:nvPr/>
        </p:nvSpPr>
        <p:spPr>
          <a:xfrm>
            <a:off x="179640" y="1917000"/>
            <a:ext cx="5904360" cy="1918440"/>
          </a:xfrm>
          <a:prstGeom prst="rect">
            <a:avLst/>
          </a:prstGeom>
          <a:solidFill>
            <a:schemeClr val="bg1"/>
          </a:solidFill>
          <a:ln w="38100">
            <a:solidFill>
              <a:srgbClr val="1f497d">
                <a:lumMod val="75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Il docente predispone occasioni d’apprendimento finalizzate sia agli obiettivi deliberati nel coordinamento, sia a quelli della propria disciplina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3" name="Rettangolo 16"/>
          <p:cNvSpPr/>
          <p:nvPr/>
        </p:nvSpPr>
        <p:spPr>
          <a:xfrm>
            <a:off x="5940000" y="1935000"/>
            <a:ext cx="820440" cy="17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74" name="Rettangolo 17"/>
          <p:cNvSpPr/>
          <p:nvPr/>
        </p:nvSpPr>
        <p:spPr>
          <a:xfrm>
            <a:off x="5868000" y="3429000"/>
            <a:ext cx="287640" cy="28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75" name="CasellaDiTesto 20"/>
          <p:cNvSpPr/>
          <p:nvPr/>
        </p:nvSpPr>
        <p:spPr>
          <a:xfrm>
            <a:off x="755640" y="4941000"/>
            <a:ext cx="777636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9600" strike="noStrike" u="none">
                <a:solidFill>
                  <a:srgbClr val="c00000"/>
                </a:solidFill>
                <a:uFillTx/>
                <a:latin typeface="Century Gothic"/>
              </a:rPr>
              <a:t>?</a:t>
            </a:r>
            <a:r>
              <a:rPr b="1" lang="it-IT" sz="4800" strike="noStrike" u="none">
                <a:solidFill>
                  <a:srgbClr val="c00000"/>
                </a:solidFill>
                <a:uFillTx/>
                <a:latin typeface="Century Gothic"/>
              </a:rPr>
              <a:t> Cosè una disciplina </a:t>
            </a:r>
            <a:r>
              <a:rPr b="1" lang="it-IT" sz="9600" strike="noStrike" u="none">
                <a:solidFill>
                  <a:srgbClr val="c00000"/>
                </a:solidFill>
                <a:uFillTx/>
                <a:latin typeface="Century Gothic"/>
              </a:rPr>
              <a:t>?</a:t>
            </a:r>
            <a:endParaRPr b="0" lang="en-US" sz="9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7" dur="indefinite" restart="never" nodeType="tmRoot">
          <p:childTnLst>
            <p:seq>
              <p:cTn id="178" dur="indefinite" nodeType="mainSeq">
                <p:childTnLst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magine 3" descr="scuola italiana dal 1969 1.jpg"/>
          <p:cNvPicPr/>
          <p:nvPr/>
        </p:nvPicPr>
        <p:blipFill>
          <a:blip r:embed="rId2"/>
          <a:stretch/>
        </p:blipFill>
        <p:spPr>
          <a:xfrm>
            <a:off x="251640" y="752040"/>
            <a:ext cx="8714880" cy="209520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77" name="Connettore 1 6"/>
          <p:cNvCxnSpPr/>
          <p:nvPr/>
        </p:nvCxnSpPr>
        <p:spPr>
          <a:xfrm>
            <a:off x="323280" y="2840040"/>
            <a:ext cx="8569440" cy="360"/>
          </a:xfrm>
          <a:prstGeom prst="straightConnector1">
            <a:avLst/>
          </a:prstGeom>
          <a:ln w="50800">
            <a:solidFill>
              <a:srgbClr val="c0504d">
                <a:lumMod val="75000"/>
              </a:srgbClr>
            </a:solidFill>
            <a:round/>
          </a:ln>
        </p:spPr>
      </p:cxnSp>
      <p:pic>
        <p:nvPicPr>
          <p:cNvPr id="178" name="Immagine 4" descr="scuola italiana dal 1969.jpg"/>
          <p:cNvPicPr/>
          <p:nvPr/>
        </p:nvPicPr>
        <p:blipFill>
          <a:blip r:embed="rId3"/>
          <a:stretch/>
        </p:blipFill>
        <p:spPr>
          <a:xfrm>
            <a:off x="205920" y="2408400"/>
            <a:ext cx="8705520" cy="3828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3" dur="indefinite" restart="never" nodeType="tmRoot">
          <p:childTnLst>
            <p:seq>
              <p:cTn id="184" dur="indefinite" nodeType="mainSeq">
                <p:childTnLst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magine 1" descr="scuola italiana dal 1969 1.jpg"/>
          <p:cNvPicPr/>
          <p:nvPr/>
        </p:nvPicPr>
        <p:blipFill>
          <a:blip r:embed="rId2"/>
          <a:stretch/>
        </p:blipFill>
        <p:spPr>
          <a:xfrm>
            <a:off x="251640" y="620640"/>
            <a:ext cx="8638920" cy="272376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80" name="Connettore 1 3"/>
          <p:cNvCxnSpPr/>
          <p:nvPr/>
        </p:nvCxnSpPr>
        <p:spPr>
          <a:xfrm>
            <a:off x="323280" y="3356640"/>
            <a:ext cx="8497440" cy="360"/>
          </a:xfrm>
          <a:prstGeom prst="straightConnector1">
            <a:avLst/>
          </a:prstGeom>
          <a:ln w="50800">
            <a:solidFill>
              <a:srgbClr val="8064a2">
                <a:lumMod val="50000"/>
              </a:srgbClr>
            </a:solidFill>
            <a:round/>
          </a:ln>
        </p:spPr>
      </p:cxnSp>
      <p:pic>
        <p:nvPicPr>
          <p:cNvPr id="181" name="Immagine 4" descr="scuola italiana dal 1969.jpg"/>
          <p:cNvPicPr/>
          <p:nvPr/>
        </p:nvPicPr>
        <p:blipFill>
          <a:blip r:embed="rId3"/>
          <a:stretch/>
        </p:blipFill>
        <p:spPr>
          <a:xfrm>
            <a:off x="248400" y="637560"/>
            <a:ext cx="8610120" cy="5381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9" dur="indefinite" restart="never" nodeType="tmRoot">
          <p:childTnLst>
            <p:seq>
              <p:cTn id="190" dur="indefinite" nodeType="mainSeq">
                <p:childTnLst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asellaDiTesto 1"/>
          <p:cNvSpPr/>
          <p:nvPr/>
        </p:nvSpPr>
        <p:spPr>
          <a:xfrm>
            <a:off x="539640" y="707040"/>
            <a:ext cx="7992360" cy="1552680"/>
          </a:xfrm>
          <a:prstGeom prst="rect">
            <a:avLst/>
          </a:prstGeom>
          <a:solidFill>
            <a:srgbClr val="ffdf79"/>
          </a:solidFill>
          <a:ln w="38100">
            <a:solidFill>
              <a:srgbClr val="8064a2">
                <a:lumMod val="5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Nel momento in cui il guardiano ha fissato la sua attenzione sulla numerosità dell’insieme dei leoni, alla scopo di informare il capogruppo, è iniziata un’attività di tipo matematico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3" name="CasellaDiTesto 2"/>
          <p:cNvSpPr/>
          <p:nvPr/>
        </p:nvSpPr>
        <p:spPr>
          <a:xfrm>
            <a:off x="611640" y="3211200"/>
            <a:ext cx="7992360" cy="3137040"/>
          </a:xfrm>
          <a:prstGeom prst="rect">
            <a:avLst/>
          </a:prstGeom>
          <a:solidFill>
            <a:srgbClr val="ffdf79"/>
          </a:solidFill>
          <a:ln w="38100">
            <a:solidFill>
              <a:srgbClr val="8064a2">
                <a:lumMod val="5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4000" strike="noStrike" u="none">
                <a:solidFill>
                  <a:schemeClr val="dk1"/>
                </a:solidFill>
                <a:uFillTx/>
                <a:latin typeface="Century Gothic"/>
              </a:rPr>
              <a:t>Per risolvere il problema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4000" strike="noStrike" u="none">
                <a:solidFill>
                  <a:schemeClr val="dk1"/>
                </a:solidFill>
                <a:uFillTx/>
                <a:latin typeface="Century Gothic"/>
              </a:rPr>
              <a:t>le cose del mondo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4000" strike="noStrike" u="none">
                <a:solidFill>
                  <a:schemeClr val="dk1"/>
                </a:solidFill>
                <a:uFillTx/>
                <a:latin typeface="Century Gothic"/>
              </a:rPr>
              <a:t>sono state trasformate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4000" strike="noStrike" u="none">
                <a:solidFill>
                  <a:schemeClr val="dk1"/>
                </a:solidFill>
                <a:uFillTx/>
                <a:latin typeface="Century Gothic"/>
              </a:rPr>
              <a:t>in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4000" strike="noStrike" u="none">
                <a:solidFill>
                  <a:schemeClr val="dk1"/>
                </a:solidFill>
                <a:uFillTx/>
                <a:latin typeface="Century Gothic"/>
              </a:rPr>
              <a:t>oggetti matematici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5" dur="indefinite" restart="never" nodeType="tmRoot">
          <p:childTnLst>
            <p:seq>
              <p:cTn id="196" dur="indefinite" nodeType="mainSeq">
                <p:childTnLst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magine 2" descr="scuola italiana dal 1969.jpg"/>
          <p:cNvPicPr/>
          <p:nvPr/>
        </p:nvPicPr>
        <p:blipFill>
          <a:blip r:embed="rId2"/>
          <a:stretch/>
        </p:blipFill>
        <p:spPr>
          <a:xfrm>
            <a:off x="-5040" y="0"/>
            <a:ext cx="915372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2" descr=""/>
          <p:cNvPicPr/>
          <p:nvPr/>
        </p:nvPicPr>
        <p:blipFill>
          <a:blip r:embed="rId2"/>
          <a:stretch/>
        </p:blipFill>
        <p:spPr>
          <a:xfrm>
            <a:off x="-1476720" y="-99360"/>
            <a:ext cx="12191760" cy="6957000"/>
          </a:xfrm>
          <a:prstGeom prst="rect">
            <a:avLst/>
          </a:prstGeom>
          <a:noFill/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2" descr=""/>
          <p:cNvPicPr/>
          <p:nvPr/>
        </p:nvPicPr>
        <p:blipFill>
          <a:blip r:embed="rId2"/>
          <a:stretch/>
        </p:blipFill>
        <p:spPr>
          <a:xfrm>
            <a:off x="-1548720" y="0"/>
            <a:ext cx="12191760" cy="6857640"/>
          </a:xfrm>
          <a:prstGeom prst="rect">
            <a:avLst/>
          </a:prstGeom>
          <a:noFill/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magine 1" descr="scuola italiana dal 1969.jpg"/>
          <p:cNvPicPr/>
          <p:nvPr/>
        </p:nvPicPr>
        <p:blipFill>
          <a:blip r:embed="rId2"/>
          <a:stretch/>
        </p:blipFill>
        <p:spPr>
          <a:xfrm>
            <a:off x="1619640" y="847800"/>
            <a:ext cx="5256360" cy="351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8" name="CasellaDiTesto 2"/>
          <p:cNvSpPr/>
          <p:nvPr/>
        </p:nvSpPr>
        <p:spPr>
          <a:xfrm>
            <a:off x="2339640" y="108000"/>
            <a:ext cx="561636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3200" strike="noStrike" u="none">
                <a:solidFill>
                  <a:schemeClr val="dk1"/>
                </a:solidFill>
                <a:uFillTx/>
                <a:latin typeface="Century Gothic"/>
              </a:rPr>
              <a:t>La chiave di volta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CasellaDiTesto 3"/>
          <p:cNvSpPr/>
          <p:nvPr/>
        </p:nvSpPr>
        <p:spPr>
          <a:xfrm>
            <a:off x="-88920" y="4929840"/>
            <a:ext cx="9297720" cy="1186920"/>
          </a:xfrm>
          <a:prstGeom prst="rect">
            <a:avLst/>
          </a:prstGeom>
          <a:solidFill>
            <a:srgbClr val="ffff00"/>
          </a:solidFill>
          <a:ln w="508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Il processo che si sviluppa applicando il metodo disciplinare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è  sovrapponibile a quello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dello sviluppo di una capacità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asellaDiTesto 1"/>
          <p:cNvSpPr/>
          <p:nvPr/>
        </p:nvSpPr>
        <p:spPr>
          <a:xfrm>
            <a:off x="0" y="404640"/>
            <a:ext cx="9143640" cy="598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4400" strike="noStrike" u="none">
                <a:solidFill>
                  <a:schemeClr val="dk1"/>
                </a:solidFill>
                <a:uFillTx/>
                <a:latin typeface="Century Gothic"/>
              </a:rPr>
              <a:t>In rete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Percorso didattico sui numeri naturali e sistemi di numerazione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Laboratorio di matematica: Pitagora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Laboratorio di matematica: Archimede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Gli automi a stati finiti, per studenti della secondaria di primo grado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La cultura informatica per promuovere competenze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Problemi, metodi e concetti dell’economia aziendale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asellaDiTesto 2"/>
          <p:cNvSpPr/>
          <p:nvPr/>
        </p:nvSpPr>
        <p:spPr>
          <a:xfrm>
            <a:off x="395640" y="404640"/>
            <a:ext cx="8280720" cy="1370520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La legge 12/2020 ha ricordato che il traguardo del sistema scolastico è stato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enunciato all’art. 2 della legge n° 53 del 2003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CasellaDiTesto 4"/>
          <p:cNvSpPr/>
          <p:nvPr/>
        </p:nvSpPr>
        <p:spPr>
          <a:xfrm>
            <a:off x="395640" y="2205000"/>
            <a:ext cx="8280720" cy="1370520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Sviluppare le capacità e le competenze, attraverso conoscenze e abilità,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generali e specifiche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CasellaDiTesto 15"/>
          <p:cNvSpPr/>
          <p:nvPr/>
        </p:nvSpPr>
        <p:spPr>
          <a:xfrm>
            <a:off x="971640" y="4278600"/>
            <a:ext cx="7128360" cy="222444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Il  rapporto tra  capacità  e  abilità 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è simile a quello che intercorre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tra una retta e i sui segmenti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asellaDiTesto 2"/>
          <p:cNvSpPr/>
          <p:nvPr/>
        </p:nvSpPr>
        <p:spPr>
          <a:xfrm>
            <a:off x="467640" y="476640"/>
            <a:ext cx="8280720" cy="1370520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Sviluppare le capacità e le competenze, attraverso conoscenze e abilità,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generali e specifiche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2" name="CasellaDiTesto 3"/>
          <p:cNvSpPr/>
          <p:nvPr/>
        </p:nvSpPr>
        <p:spPr>
          <a:xfrm>
            <a:off x="467640" y="2133000"/>
            <a:ext cx="8280720" cy="1370520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Lo sviluppo delle capacità e  delle competenze è traguardo condiviso da tutti gli insegnamenti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3" name="CasellaDiTesto 4"/>
          <p:cNvSpPr/>
          <p:nvPr/>
        </p:nvSpPr>
        <p:spPr>
          <a:xfrm>
            <a:off x="539640" y="3933000"/>
            <a:ext cx="8280720" cy="516600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Essenziale il coordinamento didattico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4" name="CasellaDiTesto 5"/>
          <p:cNvSpPr/>
          <p:nvPr/>
        </p:nvSpPr>
        <p:spPr>
          <a:xfrm>
            <a:off x="539640" y="4941000"/>
            <a:ext cx="8280720" cy="1370520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Il Consiglio di classe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è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l’organismo operativo elementare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1" dur="indefinite" restart="never" nodeType="tmRoot">
          <p:childTnLst>
            <p:seq>
              <p:cTn id="202" dur="indefinite" nodeType="mainSeq">
                <p:childTnLst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asellaDiTesto 6"/>
          <p:cNvSpPr/>
          <p:nvPr/>
        </p:nvSpPr>
        <p:spPr>
          <a:xfrm>
            <a:off x="467640" y="116640"/>
            <a:ext cx="8280720" cy="1186920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Negli istituti tecnici commerciali, alla fine degli anni 70, due ore settimanali erano destinate al coordinamento didattico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6" name="CasellaDiTesto 7"/>
          <p:cNvSpPr/>
          <p:nvPr/>
        </p:nvSpPr>
        <p:spPr>
          <a:xfrm>
            <a:off x="78840" y="1484640"/>
            <a:ext cx="8964000" cy="1186920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Varie volte ho constatato l’efficacia della programmazione collegiale. L’ultima prova l’ho avuta in occasione della dipartita di mia moglie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7" name="Immagine 8" descr="thumbnail.jpg"/>
          <p:cNvPicPr/>
          <p:nvPr/>
        </p:nvPicPr>
        <p:blipFill>
          <a:blip r:embed="rId2"/>
          <a:stretch/>
        </p:blipFill>
        <p:spPr>
          <a:xfrm>
            <a:off x="1547640" y="2806200"/>
            <a:ext cx="6336360" cy="4051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1" dur="indefinite" restart="never" nodeType="tmRoot">
          <p:childTnLst>
            <p:seq>
              <p:cTn id="212" dur="indefinite" nodeType="mainSeq">
                <p:childTnLst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asellaDiTesto 2"/>
          <p:cNvSpPr/>
          <p:nvPr/>
        </p:nvSpPr>
        <p:spPr>
          <a:xfrm>
            <a:off x="395640" y="44640"/>
            <a:ext cx="8280720" cy="1370520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La legge 12/2020 ha ricordato che il traguardo del sistema scolastico è stato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enunciato all’art. 2 della legge n° 53 del 2003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CasellaDiTesto 4"/>
          <p:cNvSpPr/>
          <p:nvPr/>
        </p:nvSpPr>
        <p:spPr>
          <a:xfrm>
            <a:off x="395640" y="1573920"/>
            <a:ext cx="8280720" cy="1370520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Sviluppare le capacità e le competenze, attraverso conoscenze e abilità,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generali e specifiche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CasellaDiTesto 15"/>
          <p:cNvSpPr/>
          <p:nvPr/>
        </p:nvSpPr>
        <p:spPr>
          <a:xfrm>
            <a:off x="1115640" y="3112560"/>
            <a:ext cx="7128360" cy="94356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Le competenze possono essere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generali o specifiche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Figura a mano libera 6"/>
          <p:cNvSpPr/>
          <p:nvPr/>
        </p:nvSpPr>
        <p:spPr>
          <a:xfrm>
            <a:off x="2051640" y="3952800"/>
            <a:ext cx="1753200" cy="699480"/>
          </a:xfrm>
          <a:custGeom>
            <a:avLst/>
            <a:gdLst>
              <a:gd name="textAreaLeft" fmla="*/ 0 w 1753200"/>
              <a:gd name="textAreaRight" fmla="*/ 1753560 w 1753200"/>
              <a:gd name="textAreaTop" fmla="*/ 0 h 699480"/>
              <a:gd name="textAreaBottom" fmla="*/ 699840 h 699480"/>
            </a:gdLst>
            <a:ahLst/>
            <a:rect l="textAreaLeft" t="textAreaTop" r="textAreaRight" b="textAreaBottom"/>
            <a:pathLst>
              <a:path w="2172478" h="699796">
                <a:moveTo>
                  <a:pt x="1922106" y="0"/>
                </a:moveTo>
                <a:cubicBezTo>
                  <a:pt x="2047292" y="127518"/>
                  <a:pt x="2172478" y="255037"/>
                  <a:pt x="1903445" y="317241"/>
                </a:cubicBezTo>
                <a:cubicBezTo>
                  <a:pt x="1634412" y="379445"/>
                  <a:pt x="615820" y="309465"/>
                  <a:pt x="307910" y="373224"/>
                </a:cubicBezTo>
                <a:cubicBezTo>
                  <a:pt x="0" y="436983"/>
                  <a:pt x="55984" y="699796"/>
                  <a:pt x="55984" y="699796"/>
                </a:cubicBezTo>
                <a:lnTo>
                  <a:pt x="55984" y="699796"/>
                </a:lnTo>
              </a:path>
            </a:pathLst>
          </a:custGeom>
          <a:noFill/>
          <a:ln w="6350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5" name="CasellaDiTesto 8"/>
          <p:cNvSpPr/>
          <p:nvPr/>
        </p:nvSpPr>
        <p:spPr>
          <a:xfrm>
            <a:off x="107640" y="4696560"/>
            <a:ext cx="4536000" cy="51660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capacità  +  conoscenze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Figura a mano libera 9"/>
          <p:cNvSpPr/>
          <p:nvPr/>
        </p:nvSpPr>
        <p:spPr>
          <a:xfrm flipH="1">
            <a:off x="5507280" y="3976560"/>
            <a:ext cx="1702440" cy="699480"/>
          </a:xfrm>
          <a:custGeom>
            <a:avLst/>
            <a:gdLst>
              <a:gd name="textAreaLeft" fmla="*/ -360 w 1702440"/>
              <a:gd name="textAreaRight" fmla="*/ 1702440 w 1702440"/>
              <a:gd name="textAreaTop" fmla="*/ 0 h 699480"/>
              <a:gd name="textAreaBottom" fmla="*/ 699840 h 699480"/>
            </a:gdLst>
            <a:ahLst/>
            <a:rect l="textAreaLeft" t="textAreaTop" r="textAreaRight" b="textAreaBottom"/>
            <a:pathLst>
              <a:path w="2172478" h="699796">
                <a:moveTo>
                  <a:pt x="1922106" y="0"/>
                </a:moveTo>
                <a:cubicBezTo>
                  <a:pt x="2047292" y="127518"/>
                  <a:pt x="2172478" y="255037"/>
                  <a:pt x="1903445" y="317241"/>
                </a:cubicBezTo>
                <a:cubicBezTo>
                  <a:pt x="1634412" y="379445"/>
                  <a:pt x="615820" y="309465"/>
                  <a:pt x="307910" y="373224"/>
                </a:cubicBezTo>
                <a:cubicBezTo>
                  <a:pt x="0" y="436983"/>
                  <a:pt x="55984" y="699796"/>
                  <a:pt x="55984" y="699796"/>
                </a:cubicBezTo>
                <a:lnTo>
                  <a:pt x="55984" y="699796"/>
                </a:lnTo>
              </a:path>
            </a:pathLst>
          </a:custGeom>
          <a:noFill/>
          <a:ln w="6350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7" name="CasellaDiTesto 10"/>
          <p:cNvSpPr/>
          <p:nvPr/>
        </p:nvSpPr>
        <p:spPr>
          <a:xfrm>
            <a:off x="4916160" y="4703400"/>
            <a:ext cx="4104000" cy="51660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uFillTx/>
                <a:latin typeface="Century Gothic"/>
              </a:rPr>
              <a:t>abilità  +  conoscenze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CasellaDiTesto 11"/>
          <p:cNvSpPr/>
          <p:nvPr/>
        </p:nvSpPr>
        <p:spPr>
          <a:xfrm>
            <a:off x="35640" y="5589360"/>
            <a:ext cx="9864720" cy="1248120"/>
          </a:xfrm>
          <a:prstGeom prst="rect">
            <a:avLst/>
          </a:prstGeom>
          <a:solidFill>
            <a:srgbClr val="ff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it-IT" sz="2800" strike="noStrike" u="none">
                <a:solidFill>
                  <a:schemeClr val="dk1"/>
                </a:solidFill>
                <a:uFillTx/>
                <a:latin typeface="Comic Sans MS"/>
              </a:rPr>
              <a:t>                            </a:t>
            </a:r>
            <a:r>
              <a:rPr b="0" lang="it-IT" sz="2800" strike="noStrike" u="none">
                <a:solidFill>
                  <a:schemeClr val="dk1"/>
                </a:solidFill>
                <a:uFillTx/>
                <a:latin typeface="Comic Sans MS"/>
              </a:rPr>
              <a:t>COMPETENZA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i="1" lang="it-IT" sz="2400" strike="noStrike" u="none">
                <a:solidFill>
                  <a:schemeClr val="dk1"/>
                </a:solidFill>
                <a:uFillTx/>
                <a:latin typeface="Comic Sans MS"/>
              </a:rPr>
              <a:t>comportamento manifestato da chi affronta con successo un compito impiegando le proprie capacità/abilità e conoscenze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asellaDiTesto 6"/>
          <p:cNvSpPr/>
          <p:nvPr/>
        </p:nvSpPr>
        <p:spPr>
          <a:xfrm>
            <a:off x="1763640" y="692640"/>
            <a:ext cx="5328360" cy="63828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3600" strike="noStrike" u="none">
                <a:solidFill>
                  <a:schemeClr val="dk1"/>
                </a:solidFill>
                <a:uFillTx/>
                <a:latin typeface="Century Gothic"/>
              </a:rPr>
              <a:t>Competenze generali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CasellaDiTesto 9"/>
          <p:cNvSpPr/>
          <p:nvPr/>
        </p:nvSpPr>
        <p:spPr>
          <a:xfrm>
            <a:off x="467640" y="1974240"/>
            <a:ext cx="7776360" cy="75996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1" lang="it-IT" sz="2200" strike="noStrike" u="none">
                <a:solidFill>
                  <a:schemeClr val="dk1"/>
                </a:solidFill>
                <a:uFillTx/>
                <a:latin typeface="Century Gothic"/>
              </a:rPr>
              <a:t>Sostenere una propria tesi e saper ascoltare e valutare criticamente le argomentazioni altrui</a:t>
            </a: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CasellaDiTesto 10"/>
          <p:cNvSpPr/>
          <p:nvPr/>
        </p:nvSpPr>
        <p:spPr>
          <a:xfrm>
            <a:off x="467640" y="3163680"/>
            <a:ext cx="7776360" cy="10951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1" lang="it-IT" sz="2200" strike="noStrike" u="none">
                <a:solidFill>
                  <a:schemeClr val="dk1"/>
                </a:solidFill>
                <a:uFillTx/>
                <a:latin typeface="Century Gothic"/>
              </a:rPr>
              <a:t>Utilizzare criticamente gli strumenti informatici e telematici nelle attività di studio e di approfondimento</a:t>
            </a: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CasellaDiTesto 11"/>
          <p:cNvSpPr/>
          <p:nvPr/>
        </p:nvSpPr>
        <p:spPr>
          <a:xfrm>
            <a:off x="467640" y="4459680"/>
            <a:ext cx="7946640" cy="75996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1" lang="it-IT" sz="2200" strike="noStrike" u="none">
                <a:solidFill>
                  <a:schemeClr val="dk1"/>
                </a:solidFill>
                <a:uFillTx/>
                <a:latin typeface="Century Gothic"/>
              </a:rPr>
              <a:t>Ragionare con rigore logico e identificare problemi, individuando possibili soluzioni</a:t>
            </a: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CasellaDiTesto 12"/>
          <p:cNvSpPr/>
          <p:nvPr/>
        </p:nvSpPr>
        <p:spPr>
          <a:xfrm>
            <a:off x="4140000" y="6165360"/>
            <a:ext cx="4680000" cy="455400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it-IT" sz="2400" strike="noStrike" u="none">
                <a:solidFill>
                  <a:srgbClr val="ffff00"/>
                </a:solidFill>
                <a:uFillTx/>
                <a:latin typeface="Calibri"/>
              </a:rPr>
              <a:t>MIUR  Regolamenti di riordino 2010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asellaDiTesto 6"/>
          <p:cNvSpPr/>
          <p:nvPr/>
        </p:nvSpPr>
        <p:spPr>
          <a:xfrm>
            <a:off x="1547640" y="1556640"/>
            <a:ext cx="6048360" cy="63828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3600" strike="noStrike" u="none">
                <a:solidFill>
                  <a:schemeClr val="dk1"/>
                </a:solidFill>
                <a:uFillTx/>
                <a:latin typeface="Century Gothic"/>
              </a:rPr>
              <a:t>Competenze specifiche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CasellaDiTesto 9"/>
          <p:cNvSpPr/>
          <p:nvPr/>
        </p:nvSpPr>
        <p:spPr>
          <a:xfrm>
            <a:off x="827640" y="188640"/>
            <a:ext cx="7776360" cy="75996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200" strike="noStrike" u="none">
                <a:solidFill>
                  <a:schemeClr val="dk1"/>
                </a:solidFill>
                <a:uFillTx/>
                <a:latin typeface="Century Gothic"/>
              </a:rPr>
              <a:t>Sostenere una propria tesi e saper ascoltare e valutare criticamente le argomentazioni altrui</a:t>
            </a: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Freccia in giù 7"/>
          <p:cNvSpPr/>
          <p:nvPr/>
        </p:nvSpPr>
        <p:spPr>
          <a:xfrm>
            <a:off x="4284000" y="980640"/>
            <a:ext cx="719640" cy="575640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97" name="CasellaDiTesto 8"/>
          <p:cNvSpPr/>
          <p:nvPr/>
        </p:nvSpPr>
        <p:spPr>
          <a:xfrm>
            <a:off x="827640" y="2535120"/>
            <a:ext cx="7776360" cy="45540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applicare regole linguistiche precise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CasellaDiTesto 13"/>
          <p:cNvSpPr/>
          <p:nvPr/>
        </p:nvSpPr>
        <p:spPr>
          <a:xfrm>
            <a:off x="827640" y="3285000"/>
            <a:ext cx="7776360" cy="82116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distinguere tra deduzione, induzione, identificare argomenti per analogia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CasellaDiTesto 14"/>
          <p:cNvSpPr/>
          <p:nvPr/>
        </p:nvSpPr>
        <p:spPr>
          <a:xfrm>
            <a:off x="827640" y="4407480"/>
            <a:ext cx="7776360" cy="45540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utilizzare schemi predefiniti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CasellaDiTesto 15"/>
          <p:cNvSpPr/>
          <p:nvPr/>
        </p:nvSpPr>
        <p:spPr>
          <a:xfrm>
            <a:off x="827640" y="5118120"/>
            <a:ext cx="7776360" cy="82116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Seguire protocolli di analisi testuale per l'esame critico di un discorso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CasellaDiTesto 16"/>
          <p:cNvSpPr/>
          <p:nvPr/>
        </p:nvSpPr>
        <p:spPr>
          <a:xfrm>
            <a:off x="827640" y="6207840"/>
            <a:ext cx="7776360" cy="45540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Utilizzare software di videoscrittura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asellaDiTesto 3"/>
          <p:cNvSpPr/>
          <p:nvPr/>
        </p:nvSpPr>
        <p:spPr>
          <a:xfrm>
            <a:off x="1115640" y="1196640"/>
            <a:ext cx="6624360" cy="475308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Analizzare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Applicare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Argomentare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Comunicare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Comprendere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Decidere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Generalizzare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Giustificare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Interpretare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Memorizzare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Modellare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Progettare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Relativizzare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Riconoscere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Ristrutturare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Scegliere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Sintetizzare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Sistematizzare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Trasferire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	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Valutare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………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CasellaDiTesto 5"/>
          <p:cNvSpPr/>
          <p:nvPr/>
        </p:nvSpPr>
        <p:spPr>
          <a:xfrm>
            <a:off x="2915640" y="188640"/>
            <a:ext cx="2664000" cy="6991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4000" strike="noStrike" u="none">
                <a:solidFill>
                  <a:schemeClr val="dk1"/>
                </a:solidFill>
                <a:uFillTx/>
                <a:latin typeface="Century Gothic"/>
              </a:rPr>
              <a:t>Capacità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CasellaDiTesto 6"/>
          <p:cNvSpPr/>
          <p:nvPr/>
        </p:nvSpPr>
        <p:spPr>
          <a:xfrm>
            <a:off x="107640" y="6237360"/>
            <a:ext cx="100087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800" strike="noStrike" u="none">
                <a:solidFill>
                  <a:srgbClr val="c00000"/>
                </a:solidFill>
                <a:uFillTx/>
                <a:latin typeface="Lucida Handwriting"/>
              </a:rPr>
              <a:t>Le capacità devono essere processualizzate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ttangolo 1"/>
          <p:cNvSpPr/>
          <p:nvPr/>
        </p:nvSpPr>
        <p:spPr>
          <a:xfrm>
            <a:off x="251640" y="2048760"/>
            <a:ext cx="8640720" cy="5677200"/>
          </a:xfrm>
          <a:prstGeom prst="rect">
            <a:avLst/>
          </a:prstGeom>
          <a:solidFill>
            <a:schemeClr val="bg1"/>
          </a:solidFill>
          <a:ln w="635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ts val="4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•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Definire l’obiettivo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4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•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Formulare ipotesi significative/elencare i dati necessari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4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•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Riconoscere/assumere punti di vista diversi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-216000" defTabSz="914400">
              <a:lnSpc>
                <a:spcPts val="4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Costruire concatenazioni causa-effetto per pervenire a  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4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coerenti conclusioni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4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•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Formalizzare il ragionamento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4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•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Registrare puntualmente tutte le azioni/decisioni prese 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4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nel corso dello sviluppo di un progetto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CasellaDiTesto 2"/>
          <p:cNvSpPr/>
          <p:nvPr/>
        </p:nvSpPr>
        <p:spPr>
          <a:xfrm>
            <a:off x="2699640" y="548640"/>
            <a:ext cx="3672000" cy="1308600"/>
          </a:xfrm>
          <a:prstGeom prst="rect">
            <a:avLst/>
          </a:prstGeom>
          <a:solidFill>
            <a:schemeClr val="bg1"/>
          </a:solidFill>
          <a:ln w="635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4000" strike="noStrike" u="none">
                <a:solidFill>
                  <a:schemeClr val="dk1"/>
                </a:solidFill>
                <a:uFillTx/>
                <a:latin typeface="Century Gothic"/>
              </a:rPr>
              <a:t> </a:t>
            </a:r>
            <a:r>
              <a:rPr b="1" lang="it-IT" sz="4000" strike="noStrike" u="none">
                <a:solidFill>
                  <a:schemeClr val="dk1"/>
                </a:solidFill>
                <a:uFillTx/>
                <a:latin typeface="Century Gothic"/>
              </a:rPr>
              <a:t>Argomentare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Freccia in giù 3"/>
          <p:cNvSpPr/>
          <p:nvPr/>
        </p:nvSpPr>
        <p:spPr>
          <a:xfrm>
            <a:off x="3996000" y="1256400"/>
            <a:ext cx="791640" cy="719640"/>
          </a:xfrm>
          <a:prstGeom prst="downArrow">
            <a:avLst>
              <a:gd name="adj1" fmla="val 50000"/>
              <a:gd name="adj2" fmla="val 50000"/>
            </a:avLst>
          </a:prstGeom>
          <a:noFill/>
          <a:ln w="635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9000"/>
          </a:blip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asellaDiTesto 1"/>
          <p:cNvSpPr/>
          <p:nvPr/>
        </p:nvSpPr>
        <p:spPr>
          <a:xfrm>
            <a:off x="2771640" y="260640"/>
            <a:ext cx="496836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3200" strike="noStrike" u="none">
                <a:solidFill>
                  <a:schemeClr val="dk1"/>
                </a:solidFill>
                <a:uFillTx/>
                <a:latin typeface="Century Gothic"/>
              </a:rPr>
              <a:t>Riepilogando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CasellaDiTesto 2"/>
          <p:cNvSpPr/>
          <p:nvPr/>
        </p:nvSpPr>
        <p:spPr>
          <a:xfrm>
            <a:off x="223920" y="1196640"/>
            <a:ext cx="8604000" cy="100404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Le competenze generali: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         </a:t>
            </a:r>
            <a:r>
              <a:rPr b="1" lang="it-IT" sz="2400" strike="noStrike" u="none">
                <a:solidFill>
                  <a:schemeClr val="dk1"/>
                </a:solidFill>
                <a:uFillTx/>
                <a:latin typeface="Century Gothic"/>
              </a:rPr>
              <a:t>riguardano il rapporto scuola società</a:t>
            </a:r>
            <a:r>
              <a:rPr b="0" lang="it-IT" sz="1800" strike="noStrike" u="none">
                <a:solidFill>
                  <a:schemeClr val="dk1"/>
                </a:solidFill>
                <a:uFillTx/>
                <a:latin typeface="Calibri"/>
              </a:rPr>
              <a:t>: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Esplosione 2 3"/>
          <p:cNvSpPr/>
          <p:nvPr/>
        </p:nvSpPr>
        <p:spPr>
          <a:xfrm>
            <a:off x="351360" y="1772640"/>
            <a:ext cx="575640" cy="431640"/>
          </a:xfrm>
          <a:prstGeom prst="irregularSeal2">
            <a:avLst/>
          </a:prstGeom>
          <a:solidFill>
            <a:srgbClr val="ff0000"/>
          </a:solidFill>
          <a:ln w="1270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it-IT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Application>LibreOffice/24.8.4.2$Linux_X86_64 LibreOffice_project/480$Build-2</Application>
  <AppVersion>15.0000</AppVersion>
  <Words>847</Words>
  <Paragraphs>162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2025-03-07T12:15:37Z</dcterms:created>
  <dc:creator>HP</dc:creator>
  <dc:description/>
  <dc:language>en-US</dc:language>
  <cp:lastModifiedBy>HP</cp:lastModifiedBy>
  <dcterms:modified xsi:type="dcterms:W3CDTF">2025-03-09T12:31:18Z</dcterms:modified>
  <cp:revision>54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Presentazione su schermo (4:3)</vt:lpwstr>
  </property>
  <property fmtid="{D5CDD505-2E9C-101B-9397-08002B2CF9AE}" pid="4" name="Slides">
    <vt:r8>31</vt:r8>
  </property>
</Properties>
</file>